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7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46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neurones sont des cellules nerveuse qui dans un organisme effectuent du traitement d’informations. </a:t>
            </a:r>
          </a:p>
          <a:p>
            <a:r>
              <a:rPr lang="fr-FR" baseline="0" dirty="0"/>
              <a:t>Les neurones communiques entre eux par l’intermédiaires de synapses. </a:t>
            </a:r>
          </a:p>
          <a:p>
            <a:r>
              <a:rPr lang="fr-FR" baseline="0" dirty="0"/>
              <a:t>Une synapse est une interface chimique entre deux neurones.</a:t>
            </a:r>
          </a:p>
          <a:p>
            <a:r>
              <a:rPr lang="fr-FR" baseline="0" dirty="0"/>
              <a:t>Les neurones envoient des impulsions nerveuse le long de leurs axones vers les synapses. Ces signaux </a:t>
            </a:r>
            <a:r>
              <a:rPr lang="fr-FR" baseline="0" dirty="0" err="1"/>
              <a:t>electriques</a:t>
            </a:r>
            <a:r>
              <a:rPr lang="fr-FR" baseline="0" dirty="0"/>
              <a:t> sont convertis en message chimique par la synapse côté neurone </a:t>
            </a:r>
            <a:r>
              <a:rPr lang="fr-FR" baseline="0" dirty="0" err="1"/>
              <a:t>pré-synaptique</a:t>
            </a:r>
            <a:r>
              <a:rPr lang="fr-FR" baseline="0" dirty="0"/>
              <a:t> vers le côté post synaptique qui le retransforme en influx nerveux </a:t>
            </a:r>
            <a:r>
              <a:rPr lang="fr-FR" baseline="0" dirty="0" err="1"/>
              <a:t>electrique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1B0AD8F4-C734-2C4C-8D49-D7615954FDF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98A9-F714-2C4C-8BDA-81AD5AFDB40B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C6C0-9288-BF49-86D9-B3EC0EDE4B4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5E4D-A586-2549-894D-8EB511DBB772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4253-D9B2-6141-9087-1694D04D478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1F71-3D29-1443-9783-375A4811D5C3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26AC3-BD65-A045-8335-ABB7A5EA3147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148A-D69E-C847-A5F9-C1F2714D930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6895-844A-2048-A550-A03D7BDC8B0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5DE18-E98F-D542-B4A2-38FB397FDC8A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77CA-52AE-5943-91FA-27A0666421B1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7F7E-4B2D-EA45-BF6C-6751147096D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C901-2599-BE45-B15C-53CF2CBCCCB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5558" y="5883276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B2FB-6FC0-0244-A1E3-505357D70526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BE67-601A-8B46-B773-EBFA3556F88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3F47-0B09-814B-AB35-22CD58B6D5F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CDA0-EAFC-E944-B38E-8DB4423EECC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3B3D-5EC3-744B-B455-75FBCF269B3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Soutenance de projet de 3</a:t>
            </a:r>
            <a:r>
              <a:rPr lang="fr-FR" baseline="30000" dirty="0"/>
              <a:t>ème </a:t>
            </a:r>
            <a:r>
              <a:rPr lang="fr-FR" dirty="0"/>
              <a:t>année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800" dirty="0"/>
              <a:t>Utilisation de la plateforme </a:t>
            </a:r>
            <a:r>
              <a:rPr lang="fr-FR" sz="1800" dirty="0" err="1"/>
              <a:t>neuromorphic</a:t>
            </a:r>
            <a:r>
              <a:rPr lang="fr-FR" sz="1800" dirty="0"/>
              <a:t> </a:t>
            </a:r>
            <a:r>
              <a:rPr lang="fr-FR" sz="1800" dirty="0" err="1"/>
              <a:t>computing</a:t>
            </a:r>
            <a:r>
              <a:rPr lang="fr-FR" sz="1800" dirty="0"/>
              <a:t> platform du </a:t>
            </a:r>
            <a:r>
              <a:rPr lang="fr-FR" sz="1800" dirty="0" err="1"/>
              <a:t>Human</a:t>
            </a:r>
            <a:r>
              <a:rPr lang="fr-FR" sz="1800" dirty="0"/>
              <a:t> </a:t>
            </a:r>
            <a:r>
              <a:rPr lang="fr-FR" sz="1800" dirty="0" err="1"/>
              <a:t>brain</a:t>
            </a:r>
            <a:r>
              <a:rPr lang="fr-FR" sz="1800" dirty="0"/>
              <a:t> </a:t>
            </a:r>
            <a:r>
              <a:rPr lang="fr-FR" sz="1800" dirty="0" err="1"/>
              <a:t>project</a:t>
            </a:r>
            <a:r>
              <a:rPr lang="fr-FR" sz="1800" dirty="0"/>
              <a:t> (</a:t>
            </a:r>
            <a:r>
              <a:rPr lang="fr-FR" sz="1800" dirty="0" err="1"/>
              <a:t>hbp</a:t>
            </a:r>
            <a:r>
              <a:rPr lang="fr-FR" sz="18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3095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Manon PREDHUMEAU &amp; Justin GOUTEY</a:t>
            </a:r>
          </a:p>
          <a:p>
            <a:endParaRPr lang="fr-FR" sz="1400" dirty="0"/>
          </a:p>
          <a:p>
            <a:r>
              <a:rPr lang="fr-FR" sz="1400" dirty="0"/>
              <a:t>Proposé par Alexandre MUZY</a:t>
            </a:r>
          </a:p>
          <a:p>
            <a:r>
              <a:rPr lang="fr-FR" sz="140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FPGA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/>
              <a:t>Vecteur de paramétrage</a:t>
            </a:r>
          </a:p>
          <a:p>
            <a:pPr lvl="1"/>
            <a:r>
              <a:rPr lang="fr-FR" dirty="0"/>
              <a:t>Communication avec le cluster de calcul</a:t>
            </a:r>
          </a:p>
          <a:p>
            <a:pPr lvl="1"/>
            <a:r>
              <a:rPr lang="fr-FR" dirty="0"/>
              <a:t>Paramétrage simulation</a:t>
            </a:r>
          </a:p>
          <a:p>
            <a:pPr lvl="1"/>
            <a:r>
              <a:rPr lang="fr-FR" dirty="0"/>
              <a:t>Retour logs et </a:t>
            </a:r>
            <a:r>
              <a:rPr lang="fr-FR" dirty="0" smtClean="0"/>
              <a:t>données</a:t>
            </a:r>
          </a:p>
          <a:p>
            <a:pPr lvl="1"/>
            <a:endParaRPr lang="fr-FR" dirty="0"/>
          </a:p>
          <a:p>
            <a:r>
              <a:rPr lang="fr-FR" dirty="0"/>
              <a:t>Vecteur de communication</a:t>
            </a:r>
          </a:p>
          <a:p>
            <a:pPr lvl="1"/>
            <a:r>
              <a:rPr lang="fr-FR" dirty="0"/>
              <a:t>Extension du réseau</a:t>
            </a:r>
          </a:p>
          <a:p>
            <a:pPr lvl="1"/>
            <a:r>
              <a:rPr lang="fr-FR" dirty="0"/>
              <a:t>Communication inter-wafer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/>
              <a:t>Architecture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Spiking</a:t>
            </a:r>
            <a:r>
              <a:rPr lang="fr-FR" dirty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Équipe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« 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Objectif : simuler 1% du cerveau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00100" y="5560365"/>
            <a:ext cx="4709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Harware</a:t>
            </a:r>
            <a:r>
              <a:rPr lang="fr-FR" sz="1200" dirty="0" smtClean="0"/>
              <a:t> </a:t>
            </a:r>
            <a:r>
              <a:rPr lang="fr-FR" sz="1200" dirty="0" err="1" smtClean="0"/>
              <a:t>SpiNNaker</a:t>
            </a:r>
            <a:endParaRPr lang="fr-FR" sz="1200" dirty="0" smtClean="0"/>
          </a:p>
          <a:p>
            <a:r>
              <a:rPr lang="fr-FR" sz="1200" dirty="0"/>
              <a:t>(https://</a:t>
            </a:r>
            <a:r>
              <a:rPr lang="fr-FR" sz="1200" dirty="0" err="1" smtClean="0"/>
              <a:t>electronicvisions.github.io</a:t>
            </a:r>
            <a:r>
              <a:rPr lang="fr-FR" sz="1200" dirty="0" smtClean="0"/>
              <a:t>/hbp-sp9-guidebook/mc/</a:t>
            </a:r>
            <a:r>
              <a:rPr lang="fr-FR" sz="1200" dirty="0" err="1" smtClean="0"/>
              <a:t>mc_index.html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L’incohérence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/>
              <a:t>Pas de vérification avant modification</a:t>
            </a:r>
          </a:p>
          <a:p>
            <a:endParaRPr lang="fr-FR" dirty="0"/>
          </a:p>
          <a:p>
            <a:r>
              <a:rPr lang="fr-FR" dirty="0"/>
              <a:t>Seule l’information locale est connue (comme dans un vrai cerveau)</a:t>
            </a:r>
          </a:p>
          <a:p>
            <a:endParaRPr lang="fr-FR" dirty="0"/>
          </a:p>
          <a:p>
            <a:r>
              <a:rPr lang="fr-FR" dirty="0"/>
              <a:t>Mémoire uniquement locale à chaque cœur du point de vue du système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non déterminisme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Globally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Synchronous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synchrone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asynchrone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évènementielle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fonction </a:t>
            </a:r>
            <a:r>
              <a:rPr lang="fr-FR" dirty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667250" y="5622878"/>
            <a:ext cx="2881302" cy="276999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Modèle </a:t>
            </a:r>
            <a:r>
              <a:rPr lang="fr-FR" sz="1200" dirty="0" err="1"/>
              <a:t>event</a:t>
            </a:r>
            <a:r>
              <a:rPr lang="fr-FR" sz="1200" dirty="0"/>
              <a:t> </a:t>
            </a:r>
            <a:r>
              <a:rPr lang="fr-FR" sz="1200" dirty="0" err="1"/>
              <a:t>driven</a:t>
            </a:r>
            <a:r>
              <a:rPr lang="fr-FR" sz="1200" dirty="0"/>
              <a:t> appliqué à </a:t>
            </a:r>
            <a:r>
              <a:rPr lang="fr-FR" sz="1200" dirty="0" err="1"/>
              <a:t>SpiNNaker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architecture à 3 niveaux</a:t>
            </a:r>
          </a:p>
          <a:p>
            <a:pPr lvl="1"/>
            <a:r>
              <a:rPr lang="fr-FR" dirty="0"/>
              <a:t>Hardware</a:t>
            </a:r>
          </a:p>
          <a:p>
            <a:pPr lvl="1"/>
            <a:r>
              <a:rPr lang="fr-FR" dirty="0"/>
              <a:t>Couche applicative de bas niveau</a:t>
            </a:r>
          </a:p>
          <a:p>
            <a:pPr lvl="1"/>
            <a:r>
              <a:rPr lang="fr-FR" dirty="0"/>
              <a:t>Couche applicative de haut niveau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Niveaux 1 : le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600 cartes de 48 puces</a:t>
            </a:r>
          </a:p>
          <a:p>
            <a:r>
              <a:rPr lang="fr-FR" dirty="0"/>
              <a:t>Soit 28 800 puces</a:t>
            </a:r>
          </a:p>
          <a:p>
            <a:endParaRPr lang="fr-FR" dirty="0"/>
          </a:p>
          <a:p>
            <a:r>
              <a:rPr lang="fr-FR" dirty="0"/>
              <a:t>18 cœurs par puce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tolérance aux pannes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33206" y="5268036"/>
            <a:ext cx="3812519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Composition d'une puce </a:t>
            </a:r>
            <a:r>
              <a:rPr lang="fr-FR" sz="1200" dirty="0" err="1" smtClean="0"/>
              <a:t>SpiNNaker</a:t>
            </a:r>
            <a:endParaRPr lang="fr-FR" sz="1200" dirty="0" smtClean="0"/>
          </a:p>
          <a:p>
            <a:r>
              <a:rPr lang="fr-FR" sz="1200" dirty="0"/>
              <a:t>https://</a:t>
            </a:r>
            <a:r>
              <a:rPr lang="fr-FR" sz="1200" dirty="0" err="1"/>
              <a:t>www.ncbi.nlm.nih.gov</a:t>
            </a:r>
            <a:r>
              <a:rPr lang="fr-FR" sz="1200" dirty="0"/>
              <a:t>/</a:t>
            </a:r>
            <a:r>
              <a:rPr lang="fr-FR" sz="1200" dirty="0" err="1"/>
              <a:t>pmc</a:t>
            </a:r>
            <a:r>
              <a:rPr lang="fr-FR" sz="1200" dirty="0"/>
              <a:t>/articles/PMC4458614/</a:t>
            </a:r>
          </a:p>
        </p:txBody>
      </p:sp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/>
              <a:t>SpyNNaker</a:t>
            </a:r>
            <a:r>
              <a:rPr lang="fr-FR" dirty="0"/>
              <a:t> : Implémentation de </a:t>
            </a:r>
            <a:r>
              <a:rPr lang="fr-FR" dirty="0" err="1"/>
              <a:t>PyNN</a:t>
            </a:r>
            <a:endParaRPr lang="fr-FR" dirty="0"/>
          </a:p>
          <a:p>
            <a:endParaRPr lang="fr-FR" dirty="0"/>
          </a:p>
          <a:p>
            <a:r>
              <a:rPr lang="fr-FR" dirty="0"/>
              <a:t>PACMAN </a:t>
            </a:r>
          </a:p>
          <a:p>
            <a:endParaRPr lang="fr-FR" dirty="0"/>
          </a:p>
          <a:p>
            <a:r>
              <a:rPr lang="fr-FR" dirty="0"/>
              <a:t>Gestion des simulations par les utilisateurs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3277" y="5116444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Couche applicative bas niveau</a:t>
            </a:r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Représentation et simulation de réseaux de neurones</a:t>
            </a:r>
          </a:p>
          <a:p>
            <a:endParaRPr lang="fr-FR" dirty="0"/>
          </a:p>
          <a:p>
            <a:r>
              <a:rPr lang="fr-FR" dirty="0"/>
              <a:t>API Python</a:t>
            </a:r>
          </a:p>
          <a:p>
            <a:endParaRPr lang="fr-FR" dirty="0"/>
          </a:p>
          <a:p>
            <a:r>
              <a:rPr lang="fr-FR" dirty="0"/>
              <a:t>Une implémentation pour </a:t>
            </a:r>
            <a:r>
              <a:rPr lang="fr-FR" dirty="0" err="1"/>
              <a:t>SpiNNaker</a:t>
            </a:r>
            <a:r>
              <a:rPr lang="fr-FR" dirty="0"/>
              <a:t> et une pour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/>
              <a:t>		Émulateurs 	Plateforme HBP	</a:t>
            </a:r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/>
              <a:t>ÉMULATEURS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/>
              <a:t>Émulateur du système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ou source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/>
              <a:t>VM ne localise pas les modules Python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/>
              <a:t>Émulateur de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Dépôt </a:t>
            </a:r>
            <a:r>
              <a:rPr lang="fr-FR" dirty="0" err="1"/>
              <a:t>GitHub</a:t>
            </a:r>
            <a:endParaRPr lang="fr-FR" dirty="0"/>
          </a:p>
          <a:p>
            <a:endParaRPr lang="fr-FR" dirty="0"/>
          </a:p>
          <a:p>
            <a:r>
              <a:rPr lang="fr-FR" dirty="0"/>
              <a:t>Obsolète (plus maintenu depuis 2015)=&gt; incompatible avec </a:t>
            </a:r>
            <a:r>
              <a:rPr lang="fr-FR" dirty="0" err="1"/>
              <a:t>SpyNNaker</a:t>
            </a:r>
            <a:r>
              <a:rPr lang="fr-FR" dirty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Émulateurs</a:t>
            </a:r>
            <a:r>
              <a:rPr lang="fr-FR" dirty="0"/>
              <a:t> 	Plateforme HBP	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SpiNNakerEmulator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Human</a:t>
            </a:r>
            <a:r>
              <a:rPr lang="fr-FR" dirty="0"/>
              <a:t> Brain Project (2013)</a:t>
            </a:r>
          </a:p>
          <a:p>
            <a:endParaRPr lang="fr-FR" dirty="0"/>
          </a:p>
          <a:p>
            <a:r>
              <a:rPr lang="fr-FR" dirty="0"/>
              <a:t>Simulateurs Neuronaux : </a:t>
            </a:r>
            <a:r>
              <a:rPr lang="fr-FR" dirty="0" err="1"/>
              <a:t>SpiNNaker</a:t>
            </a:r>
            <a:r>
              <a:rPr lang="fr-FR" dirty="0"/>
              <a:t> &amp;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Comparatif et analyse de </a:t>
            </a:r>
            <a:r>
              <a:rPr lang="fr-FR" dirty="0" smtClean="0"/>
              <a:t>performances</a:t>
            </a:r>
            <a:endParaRPr lang="fr-FR" dirty="0"/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Test </a:t>
            </a:r>
          </a:p>
          <a:p>
            <a:r>
              <a:rPr lang="fr-FR" dirty="0"/>
              <a:t>Réseau en chaine </a:t>
            </a:r>
            <a:r>
              <a:rPr lang="fr-FR" dirty="0" err="1"/>
              <a:t>synfire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Emulateurs 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8" y="2366893"/>
            <a:ext cx="3490001" cy="17798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45728" y="4326341"/>
            <a:ext cx="1969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Schémas d’une chaine </a:t>
            </a:r>
            <a:r>
              <a:rPr lang="fr-FR" sz="1200" dirty="0" err="1" smtClean="0"/>
              <a:t>synfire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PlatEforme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platEforme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 :</a:t>
            </a:r>
          </a:p>
          <a:p>
            <a:r>
              <a:rPr lang="fr-FR" dirty="0"/>
              <a:t>Trace d’exécution</a:t>
            </a:r>
          </a:p>
          <a:p>
            <a:endParaRPr lang="fr-FR" dirty="0"/>
          </a:p>
          <a:p>
            <a:r>
              <a:rPr lang="fr-FR" dirty="0"/>
              <a:t> Pas d’information supplémentaire: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Placement des populations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/>
              <a:t>…</a:t>
            </a:r>
            <a:endParaRPr lang="fr-FR" dirty="0"/>
          </a:p>
          <a:p>
            <a:pPr lvl="1">
              <a:buFont typeface="Courier New" charset="0"/>
              <a:buChar char="o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Émulateurs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281251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75767" y="3239798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Détails d'un job terminé avec succès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79570" y="6283953"/>
            <a:ext cx="2665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Spikes</a:t>
            </a:r>
            <a:r>
              <a:rPr lang="fr-FR" sz="1200" dirty="0"/>
              <a:t> générés par le code </a:t>
            </a:r>
            <a:r>
              <a:rPr lang="fr-FR" sz="1200" dirty="0" err="1"/>
              <a:t>synfire</a:t>
            </a:r>
            <a:r>
              <a:rPr lang="fr-FR" sz="1200" dirty="0"/>
              <a:t> </a:t>
            </a:r>
            <a:r>
              <a:rPr lang="fr-FR" sz="1200" dirty="0" err="1"/>
              <a:t>chain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56057" y="1495472"/>
            <a:ext cx="7190663" cy="4905328"/>
          </a:xfrm>
        </p:spPr>
        <p:txBody>
          <a:bodyPr>
            <a:normAutofit/>
          </a:bodyPr>
          <a:lstStyle/>
          <a:p>
            <a:r>
              <a:rPr lang="fr-FR" dirty="0"/>
              <a:t>Projet orienté recherche</a:t>
            </a:r>
          </a:p>
          <a:p>
            <a:r>
              <a:rPr lang="fr-FR" dirty="0" err="1"/>
              <a:t>BrainScaleS</a:t>
            </a:r>
            <a:r>
              <a:rPr lang="fr-FR" dirty="0"/>
              <a:t> orienté hardware / </a:t>
            </a:r>
            <a:r>
              <a:rPr lang="fr-FR" dirty="0" err="1"/>
              <a:t>SpiNNaker</a:t>
            </a:r>
            <a:r>
              <a:rPr lang="fr-FR" dirty="0"/>
              <a:t> orienté software</a:t>
            </a:r>
          </a:p>
          <a:p>
            <a:r>
              <a:rPr lang="fr-FR" dirty="0"/>
              <a:t>Paramétrage par une API relativement uniforme : </a:t>
            </a:r>
            <a:r>
              <a:rPr lang="fr-FR" dirty="0" err="1"/>
              <a:t>PyNN</a:t>
            </a:r>
            <a:endParaRPr lang="fr-FR" dirty="0"/>
          </a:p>
          <a:p>
            <a:r>
              <a:rPr lang="fr-FR" dirty="0" err="1"/>
              <a:t>SpiNNaker</a:t>
            </a:r>
            <a:r>
              <a:rPr lang="fr-FR" dirty="0"/>
              <a:t> plus abouti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Difficultés :</a:t>
            </a:r>
          </a:p>
          <a:p>
            <a:r>
              <a:rPr lang="fr-FR" dirty="0"/>
              <a:t>Recherche documentation fastidieuse, émulateurs non fonctionnels</a:t>
            </a:r>
          </a:p>
          <a:p>
            <a:r>
              <a:rPr lang="fr-FR" dirty="0"/>
              <a:t>Réorientation du projet </a:t>
            </a:r>
          </a:p>
          <a:p>
            <a:r>
              <a:rPr lang="fr-FR" dirty="0"/>
              <a:t>Pas assez d’informations pour analyse de performances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46607" y="2486346"/>
            <a:ext cx="6300113" cy="3914454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Perspectives 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Achat d’une carte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Stage </a:t>
            </a:r>
            <a:r>
              <a:rPr lang="fr-FR" dirty="0"/>
              <a:t>de 5 mois (Justin)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fontScale="92500" lnSpcReduction="2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/>
              <a:t>Le Cerveau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Le réseau</a:t>
            </a:r>
          </a:p>
          <a:p>
            <a:pPr marL="728663" lvl="1" indent="-385763">
              <a:buFont typeface="+mj-lt"/>
              <a:buAutoNum type="alphaUcPeriod"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BrainScaleS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Modules </a:t>
            </a:r>
            <a:r>
              <a:rPr lang="fr-FR" sz="1600" dirty="0" err="1"/>
              <a:t>Neuromorphiques</a:t>
            </a: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SpiNNaker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Principe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Architecture</a:t>
            </a:r>
          </a:p>
          <a:p>
            <a:pPr marL="342900" lvl="1" indent="0">
              <a:buNone/>
            </a:pPr>
            <a:endParaRPr lang="fr-FR" sz="1600" dirty="0"/>
          </a:p>
          <a:p>
            <a:pPr marL="400050" indent="-400050">
              <a:buFont typeface="+mj-lt"/>
              <a:buAutoNum type="romanUcPeriod"/>
            </a:pPr>
            <a:r>
              <a:rPr lang="fr-FR" sz="1900" dirty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 err="1"/>
              <a:t>PyNN</a:t>
            </a:r>
            <a:endParaRPr lang="fr-FR" sz="1600" dirty="0"/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Plateforme HBP</a:t>
            </a:r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r>
              <a:rPr lang="fr-FR" sz="1900" dirty="0"/>
              <a:t>Conclusion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5322013"/>
            <a:ext cx="4760963" cy="1082056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/>
              <a:t>	La Synapse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14010" y="4760920"/>
            <a:ext cx="571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Schema</a:t>
            </a:r>
            <a:r>
              <a:rPr lang="fr-FR" sz="1200" dirty="0" smtClean="0"/>
              <a:t> simplifié </a:t>
            </a:r>
            <a:r>
              <a:rPr lang="fr-FR" sz="1200" dirty="0"/>
              <a:t>d’un neurone </a:t>
            </a:r>
            <a:endParaRPr lang="fr-FR" sz="1200" dirty="0" smtClean="0"/>
          </a:p>
          <a:p>
            <a:r>
              <a:rPr lang="fr-FR" sz="1200" dirty="0" smtClean="0"/>
              <a:t>(</a:t>
            </a:r>
            <a:r>
              <a:rPr lang="fr-FR" sz="1200" dirty="0"/>
              <a:t>https://</a:t>
            </a:r>
            <a:r>
              <a:rPr lang="fr-FR" sz="1200" dirty="0" err="1"/>
              <a:t>geekeries.org</a:t>
            </a:r>
            <a:r>
              <a:rPr lang="fr-FR" sz="1200" dirty="0"/>
              <a:t>/2016/05/jouer-avec-vos-</a:t>
            </a:r>
            <a:r>
              <a:rPr lang="fr-FR" sz="1200" dirty="0" err="1"/>
              <a:t>reseaux</a:t>
            </a:r>
            <a:r>
              <a:rPr lang="fr-FR" sz="1200" dirty="0"/>
              <a:t>-de-neurones</a:t>
            </a:r>
            <a:r>
              <a:rPr lang="fr-FR" sz="1200" dirty="0" smtClean="0"/>
              <a:t>/)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synapse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3002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/>
              <a:t>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49907" y="3684896"/>
            <a:ext cx="382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 entre deux </a:t>
            </a:r>
            <a:r>
              <a:rPr lang="fr-FR" sz="1200" dirty="0" smtClean="0"/>
              <a:t>neurones</a:t>
            </a:r>
          </a:p>
          <a:p>
            <a:r>
              <a:rPr lang="fr-FR" sz="1200" dirty="0"/>
              <a:t>(http://</a:t>
            </a:r>
            <a:r>
              <a:rPr lang="fr-FR" sz="1200" dirty="0" err="1" smtClean="0"/>
              <a:t>www.grand-dictonnaire.com</a:t>
            </a:r>
            <a:r>
              <a:rPr lang="fr-FR" sz="1200" dirty="0" smtClean="0"/>
              <a:t>/</a:t>
            </a:r>
            <a:r>
              <a:rPr lang="fr-FR" sz="1200" dirty="0" err="1" smtClean="0"/>
              <a:t>antispasmodiques.html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/>
              <a:t>Le cerveau humain :</a:t>
            </a:r>
          </a:p>
          <a:p>
            <a:r>
              <a:rPr lang="fr-FR" dirty="0"/>
              <a:t>86 à 100 milliards de neurones</a:t>
            </a:r>
          </a:p>
          <a:p>
            <a:endParaRPr lang="fr-FR" dirty="0"/>
          </a:p>
          <a:p>
            <a:r>
              <a:rPr lang="fr-FR" dirty="0"/>
              <a:t>Un neurones connecté de 1 à plus 100 000 synapses (10 000 en moyenne)</a:t>
            </a:r>
          </a:p>
          <a:p>
            <a:endParaRPr lang="fr-FR" dirty="0"/>
          </a:p>
          <a:p>
            <a:r>
              <a:rPr lang="fr-FR" dirty="0"/>
              <a:t>~ 5 synapses d’un neurone à n’importe quel autre.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La Synapse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</a:t>
            </a:r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4"/>
            <a:ext cx="6243409" cy="306239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5179076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Équipe d’Heidelberg</a:t>
            </a:r>
          </a:p>
          <a:p>
            <a:r>
              <a:rPr lang="fr-FR" dirty="0"/>
              <a:t>Simulation hardware</a:t>
            </a:r>
          </a:p>
          <a:p>
            <a:r>
              <a:rPr lang="fr-FR" dirty="0"/>
              <a:t>20 modules </a:t>
            </a:r>
            <a:r>
              <a:rPr lang="fr-FR" dirty="0" err="1"/>
              <a:t>neuromorphiques</a:t>
            </a:r>
            <a:endParaRPr lang="fr-FR" dirty="0"/>
          </a:p>
          <a:p>
            <a:r>
              <a:rPr lang="fr-FR" dirty="0"/>
              <a:t>Simulation plus économe et 10</a:t>
            </a:r>
            <a:r>
              <a:rPr lang="fr-FR" baseline="30000" dirty="0"/>
              <a:t>3 </a:t>
            </a:r>
            <a:r>
              <a:rPr lang="fr-FR" dirty="0"/>
              <a:t>à 10</a:t>
            </a:r>
            <a:r>
              <a:rPr lang="fr-FR" baseline="30000" dirty="0"/>
              <a:t>5 </a:t>
            </a:r>
            <a:r>
              <a:rPr lang="fr-FR" dirty="0"/>
              <a:t>fois plus rapide que la réalité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 	Modules </a:t>
            </a:r>
            <a:r>
              <a:rPr lang="fr-FR" dirty="0" err="1"/>
              <a:t>Neuromorphiques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65860" y="4531055"/>
            <a:ext cx="589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Hardware </a:t>
            </a:r>
            <a:r>
              <a:rPr lang="fr-FR" sz="1200" dirty="0" err="1" smtClean="0"/>
              <a:t>BrainScaleS</a:t>
            </a:r>
            <a:r>
              <a:rPr lang="fr-FR" sz="1200" dirty="0" smtClean="0"/>
              <a:t> </a:t>
            </a:r>
          </a:p>
          <a:p>
            <a:r>
              <a:rPr lang="fr-FR" sz="1200" dirty="0"/>
              <a:t>(https://</a:t>
            </a:r>
            <a:r>
              <a:rPr lang="fr-FR" sz="1200" dirty="0" err="1" smtClean="0"/>
              <a:t>electronicvisions.github.io</a:t>
            </a:r>
            <a:r>
              <a:rPr lang="fr-FR" sz="1200" dirty="0" smtClean="0"/>
              <a:t>/hbp-sp9-guidebook/pm/</a:t>
            </a:r>
            <a:r>
              <a:rPr lang="fr-FR" sz="1200" dirty="0" err="1" smtClean="0"/>
              <a:t>pm_hardware_configuration.html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</a:t>
            </a:r>
            <a:r>
              <a:rPr lang="fr-FR" dirty="0" err="1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465159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Élément central de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Milieu de simulation</a:t>
            </a:r>
          </a:p>
          <a:p>
            <a:endParaRPr lang="fr-FR" dirty="0"/>
          </a:p>
          <a:p>
            <a:r>
              <a:rPr lang="fr-FR" dirty="0"/>
              <a:t>Composants </a:t>
            </a:r>
            <a:r>
              <a:rPr lang="fr-FR" dirty="0" smtClean="0"/>
              <a:t>au </a:t>
            </a:r>
            <a:r>
              <a:rPr lang="fr-FR" dirty="0"/>
              <a:t>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Carte FPGA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0100" y="5131558"/>
            <a:ext cx="349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Décomposition d’un module </a:t>
            </a:r>
            <a:r>
              <a:rPr lang="fr-FR" sz="1200" dirty="0" err="1" smtClean="0"/>
              <a:t>neuromorphique</a:t>
            </a:r>
            <a:endParaRPr lang="fr-FR" sz="1200" dirty="0" smtClean="0"/>
          </a:p>
          <a:p>
            <a:r>
              <a:rPr lang="fr-FR" sz="1200" dirty="0"/>
              <a:t>(https://</a:t>
            </a:r>
            <a:r>
              <a:rPr lang="fr-FR" sz="1200" dirty="0" smtClean="0"/>
              <a:t>electronicvisions.github.io/hbp-sp9-guidebook</a:t>
            </a:r>
          </a:p>
          <a:p>
            <a:r>
              <a:rPr lang="fr-FR" sz="1200" dirty="0" smtClean="0"/>
              <a:t>/pm/</a:t>
            </a:r>
            <a:r>
              <a:rPr lang="fr-FR" sz="1200" dirty="0" err="1" smtClean="0"/>
              <a:t>pm_hardware_configuration.html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WAFER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Cercle de silicone de 20 cm de diamètre</a:t>
            </a:r>
          </a:p>
          <a:p>
            <a:endParaRPr lang="fr-FR" dirty="0"/>
          </a:p>
          <a:p>
            <a:r>
              <a:rPr lang="fr-FR" dirty="0"/>
              <a:t>Lieu de la simulation</a:t>
            </a:r>
          </a:p>
          <a:p>
            <a:endParaRPr lang="fr-FR" dirty="0"/>
          </a:p>
          <a:p>
            <a:r>
              <a:rPr lang="fr-FR" dirty="0"/>
              <a:t>384 puces HICANN :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128 000 synapses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512 « neurones électroniques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869656" y="5250094"/>
            <a:ext cx="2933047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Un wafer </a:t>
            </a:r>
            <a:endParaRPr lang="fr-FR" sz="1200" dirty="0" smtClean="0"/>
          </a:p>
          <a:p>
            <a:r>
              <a:rPr lang="fr-FR" sz="1200" dirty="0" smtClean="0"/>
              <a:t>(</a:t>
            </a:r>
            <a:r>
              <a:rPr lang="fr-FR" sz="1200" dirty="0"/>
              <a:t>http://</a:t>
            </a:r>
            <a:r>
              <a:rPr lang="fr-FR" sz="1200" dirty="0" err="1" smtClean="0"/>
              <a:t>www.artificialbrains.com</a:t>
            </a:r>
            <a:r>
              <a:rPr lang="fr-FR" sz="1200" dirty="0" smtClean="0"/>
              <a:t>/</a:t>
            </a:r>
            <a:r>
              <a:rPr lang="fr-FR" sz="1200" dirty="0" err="1" smtClean="0"/>
              <a:t>brainscales</a:t>
            </a:r>
            <a:r>
              <a:rPr lang="fr-FR" sz="1200" dirty="0" smtClean="0"/>
              <a:t>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1024</TotalTime>
  <Words>722</Words>
  <Application>Microsoft Macintosh PowerPoint</Application>
  <PresentationFormat>Présentation à l'écran (4:3)</PresentationFormat>
  <Paragraphs>253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Calibri</vt:lpstr>
      <vt:lpstr>Courier New</vt:lpstr>
      <vt:lpstr>Mangal</vt:lpstr>
      <vt:lpstr>Trebuchet MS</vt:lpstr>
      <vt:lpstr>Tw Cen MT</vt:lpstr>
      <vt:lpstr>Wingdings</vt:lpstr>
      <vt:lpstr>Arial</vt:lpstr>
      <vt:lpstr>Circuit</vt:lpstr>
      <vt:lpstr>Soutenance de projet de 3ème année </vt:lpstr>
      <vt:lpstr>Introduction</vt:lpstr>
      <vt:lpstr>Plan</vt:lpstr>
      <vt:lpstr>Le neurone</vt:lpstr>
      <vt:lpstr>La synapse</vt:lpstr>
      <vt:lpstr>Le réseau</vt:lpstr>
      <vt:lpstr>présentation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évènementielle</vt:lpstr>
      <vt:lpstr>architecture</vt:lpstr>
      <vt:lpstr>Niveaux 1 : le hardware</vt:lpstr>
      <vt:lpstr>Présentation PowerPoint</vt:lpstr>
      <vt:lpstr>PyNN</vt:lpstr>
      <vt:lpstr>ÉMULATEURS</vt:lpstr>
      <vt:lpstr>Platforme hbp : utilisation de la platforme collaborative</vt:lpstr>
      <vt:lpstr>PlatEforme hbp : utilisation de la platEforme collaborative</vt:lpstr>
      <vt:lpstr>Conclusion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Justin Goutey</cp:lastModifiedBy>
  <cp:revision>50</cp:revision>
  <cp:lastPrinted>2017-03-07T11:03:56Z</cp:lastPrinted>
  <dcterms:created xsi:type="dcterms:W3CDTF">2017-03-03T21:05:38Z</dcterms:created>
  <dcterms:modified xsi:type="dcterms:W3CDTF">2017-03-07T18:41:43Z</dcterms:modified>
</cp:coreProperties>
</file>